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72" r:id="rId1"/>
  </p:sldMasterIdLst>
  <p:notesMasterIdLst>
    <p:notesMasterId r:id="rId15"/>
  </p:notesMasterIdLst>
  <p:sldIdLst>
    <p:sldId id="256" r:id="rId2"/>
    <p:sldId id="257" r:id="rId3"/>
    <p:sldId id="259" r:id="rId4"/>
    <p:sldId id="267" r:id="rId5"/>
    <p:sldId id="271" r:id="rId6"/>
    <p:sldId id="268" r:id="rId7"/>
    <p:sldId id="269" r:id="rId8"/>
    <p:sldId id="264" r:id="rId9"/>
    <p:sldId id="261" r:id="rId10"/>
    <p:sldId id="262" r:id="rId11"/>
    <p:sldId id="263" r:id="rId12"/>
    <p:sldId id="260" r:id="rId13"/>
    <p:sldId id="258" r:id="rId14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Cambria Math" panose="02040503050406030204" pitchFamily="18" charset="0"/>
      <p:regular r:id="rId20"/>
    </p:embeddedFont>
    <p:embeddedFont>
      <p:font typeface="Technika" panose="020B0604020202020204" charset="-18"/>
      <p:regular r:id="rId21"/>
      <p:bold r:id="rId22"/>
      <p:italic r:id="rId23"/>
      <p:boldItalic r:id="rId24"/>
    </p:embeddedFont>
    <p:embeddedFont>
      <p:font typeface="Technika-Bold" panose="00000600000000000000" charset="-18"/>
      <p:regular r:id="rId25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Oddil1" id="{B1D17C87-4A4A-4980-8ED4-76D102EFAECA}">
          <p14:sldIdLst>
            <p14:sldId id="256"/>
            <p14:sldId id="257"/>
            <p14:sldId id="259"/>
            <p14:sldId id="267"/>
            <p14:sldId id="271"/>
            <p14:sldId id="268"/>
            <p14:sldId id="269"/>
            <p14:sldId id="264"/>
            <p14:sldId id="261"/>
            <p14:sldId id="262"/>
            <p14:sldId id="263"/>
            <p14:sldId id="260"/>
            <p14:sldId id="25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9B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6" autoAdjust="0"/>
    <p:restoredTop sz="94672" autoAdjust="0"/>
  </p:normalViewPr>
  <p:slideViewPr>
    <p:cSldViewPr snapToGrid="0">
      <p:cViewPr varScale="1">
        <p:scale>
          <a:sx n="82" d="100"/>
          <a:sy n="82" d="100"/>
        </p:scale>
        <p:origin x="150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Zástupný symbol pro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202B3E-3CED-4057-A847-B2A231AF62C7}" type="datetimeFigureOut">
              <a:rPr lang="cs-CZ" smtClean="0"/>
              <a:t>08.02.2023</a:t>
            </a:fld>
            <a:endParaRPr lang="cs-CZ"/>
          </a:p>
        </p:txBody>
      </p:sp>
      <p:sp>
        <p:nvSpPr>
          <p:cNvPr id="4" name="Zástupný symbol pro obrázek snímku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Zástupný symbol pro poznámk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1C2882-8CFE-4824-B9D3-DB7348115144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5165653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ázek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-1"/>
          <a:stretch/>
        </p:blipFill>
        <p:spPr>
          <a:xfrm>
            <a:off x="0" y="2"/>
            <a:ext cx="10076688" cy="755614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080000" y="1800001"/>
            <a:ext cx="7736694" cy="1446663"/>
          </a:xfrm>
        </p:spPr>
        <p:txBody>
          <a:bodyPr anchor="t"/>
          <a:lstStyle>
            <a:lvl1pPr algn="l">
              <a:defRPr lang="cs-CZ" sz="4800" b="1" i="0" u="none" strike="noStrike" kern="4800" baseline="0" smtClean="0">
                <a:solidFill>
                  <a:schemeClr val="bg1"/>
                </a:solidFill>
                <a:latin typeface="Technika-Bold" panose="00000600000000000000" pitchFamily="50" charset="-18"/>
              </a:defRPr>
            </a:lvl1pPr>
          </a:lstStyle>
          <a:p>
            <a:r>
              <a:rPr lang="cs-CZ" sz="4800" b="1" i="0" u="none" strike="noStrike" baseline="0" dirty="0">
                <a:latin typeface="Technika-Bold" panose="00000600000000000000" pitchFamily="50" charset="-18"/>
              </a:rPr>
              <a:t>TITUL PREZENTACE</a:t>
            </a:r>
            <a:br>
              <a:rPr lang="cs-CZ" sz="4800" b="1" i="0" u="none" strike="noStrike" baseline="0" dirty="0">
                <a:latin typeface="Technika-Bold" panose="00000600000000000000" pitchFamily="50" charset="-18"/>
              </a:rPr>
            </a:br>
            <a:r>
              <a:rPr lang="cs-CZ" sz="4800" b="1" i="0" u="none" strike="noStrike" baseline="0" dirty="0">
                <a:latin typeface="Technika-Bold" panose="00000600000000000000" pitchFamily="50" charset="-18"/>
              </a:rPr>
              <a:t>PODTITUL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080000" y="3441732"/>
            <a:ext cx="7736693" cy="1771721"/>
          </a:xfrm>
        </p:spPr>
        <p:txBody>
          <a:bodyPr/>
          <a:lstStyle>
            <a:lvl1pPr marL="0" indent="0" algn="l">
              <a:buNone/>
              <a:defRPr lang="cs-CZ" sz="2400" b="1" i="0" u="none" strike="noStrike" kern="2800" baseline="0" smtClean="0">
                <a:solidFill>
                  <a:schemeClr val="bg1"/>
                </a:solidFill>
                <a:latin typeface="Technika-Bold" panose="00000600000000000000" pitchFamily="50" charset="-18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cs-CZ" dirty="0"/>
              <a:t>NÁZEV FAKULTY A PRACOVIŠTĚ</a:t>
            </a:r>
            <a:br>
              <a:rPr lang="en-US" dirty="0"/>
            </a:br>
            <a:r>
              <a:rPr lang="cs-CZ" dirty="0"/>
              <a:t>AUTOR/TITUL JMÉNO PŘÍJMENÍ</a:t>
            </a:r>
            <a:br>
              <a:rPr lang="en-US" dirty="0"/>
            </a:br>
            <a:r>
              <a:rPr lang="cs-CZ" dirty="0"/>
              <a:t>DATUM</a:t>
            </a:r>
          </a:p>
        </p:txBody>
      </p:sp>
      <p:pic>
        <p:nvPicPr>
          <p:cNvPr id="5" name="Obrázek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03" y="274320"/>
            <a:ext cx="1773814" cy="863526"/>
          </a:xfrm>
          <a:prstGeom prst="rect">
            <a:avLst/>
          </a:prstGeom>
        </p:spPr>
      </p:pic>
      <p:sp>
        <p:nvSpPr>
          <p:cNvPr id="6" name="Zástupný symbol pro číslo snímku 3">
            <a:extLst>
              <a:ext uri="{FF2B5EF4-FFF2-40B4-BE49-F238E27FC236}">
                <a16:creationId xmlns:a16="http://schemas.microsoft.com/office/drawing/2014/main" id="{EF0FD1CF-989E-38BF-46C5-043DAE7761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D1B537F4-8C52-4E2C-8499-7A80CA747891}" type="slidenum">
              <a:rPr lang="cs-CZ" smtClean="0"/>
              <a:pPr/>
              <a:t>‹#›</a:t>
            </a:fld>
            <a:r>
              <a:rPr lang="cs-CZ" dirty="0"/>
              <a:t>/</a:t>
            </a:r>
            <a:r>
              <a:rPr lang="en-US" dirty="0"/>
              <a:t>13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497904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ázek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"/>
            <a:ext cx="10076688" cy="7555992"/>
          </a:xfrm>
          <a:prstGeom prst="rect">
            <a:avLst/>
          </a:prstGeom>
        </p:spPr>
      </p:pic>
      <p:pic>
        <p:nvPicPr>
          <p:cNvPr id="7" name="Picture 2" descr="https://www.email.cz/download/i/J_cdaADwWifiayZrAXd9jpkdWor_gYe_4QlhA3zsTzSB0jpv76wY4UUYT-LRJNvubDBn-to/logo_cvut.jp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001" y="274320"/>
            <a:ext cx="1770611" cy="863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1080000" y="1800001"/>
            <a:ext cx="7736694" cy="1446663"/>
          </a:xfrm>
        </p:spPr>
        <p:txBody>
          <a:bodyPr anchor="t"/>
          <a:lstStyle>
            <a:lvl1pPr algn="l">
              <a:defRPr lang="cs-CZ" sz="4800" b="1" i="0" u="none" strike="noStrike" kern="4800" baseline="0" smtClean="0">
                <a:solidFill>
                  <a:schemeClr val="tx1"/>
                </a:solidFill>
                <a:latin typeface="Technika-Bold" panose="00000600000000000000" pitchFamily="50" charset="-18"/>
              </a:defRPr>
            </a:lvl1pPr>
          </a:lstStyle>
          <a:p>
            <a:r>
              <a:rPr lang="cs-CZ" sz="4800" b="1" i="0" u="none" strike="noStrike" baseline="0" dirty="0">
                <a:latin typeface="Technika-Bold" panose="00000600000000000000" pitchFamily="50" charset="-18"/>
              </a:rPr>
              <a:t>TITUL PREZENTACE</a:t>
            </a:r>
            <a:br>
              <a:rPr lang="cs-CZ" sz="4800" b="1" i="0" u="none" strike="noStrike" baseline="0" dirty="0">
                <a:latin typeface="Technika-Bold" panose="00000600000000000000" pitchFamily="50" charset="-18"/>
              </a:rPr>
            </a:br>
            <a:r>
              <a:rPr lang="cs-CZ" sz="4800" b="1" i="0" u="none" strike="noStrike" baseline="0" dirty="0">
                <a:latin typeface="Technika-Bold" panose="00000600000000000000" pitchFamily="50" charset="-18"/>
              </a:rPr>
              <a:t>PODTITUL</a:t>
            </a:r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080000" y="3441732"/>
            <a:ext cx="7736693" cy="1771721"/>
          </a:xfrm>
        </p:spPr>
        <p:txBody>
          <a:bodyPr/>
          <a:lstStyle>
            <a:lvl1pPr marL="0" indent="0" algn="l">
              <a:buNone/>
              <a:defRPr lang="cs-CZ" sz="2400" b="1" i="0" u="none" strike="noStrike" kern="2800" baseline="0" smtClean="0">
                <a:solidFill>
                  <a:schemeClr val="tx1"/>
                </a:solidFill>
                <a:latin typeface="Technika-Bold" panose="00000600000000000000" pitchFamily="50" charset="-18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cs-CZ" dirty="0"/>
              <a:t>NÁZEV FAKULTY A PRACOVIŠTĚ</a:t>
            </a:r>
            <a:br>
              <a:rPr lang="en-US" dirty="0"/>
            </a:br>
            <a:r>
              <a:rPr lang="cs-CZ" dirty="0"/>
              <a:t>AUTOR/TITUL JMÉNO PŘÍJMENÍ</a:t>
            </a:r>
            <a:br>
              <a:rPr lang="en-US" dirty="0"/>
            </a:br>
            <a:r>
              <a:rPr lang="cs-CZ" dirty="0"/>
              <a:t>DATUM</a:t>
            </a:r>
          </a:p>
        </p:txBody>
      </p:sp>
      <p:sp>
        <p:nvSpPr>
          <p:cNvPr id="2" name="Zástupný symbol pro číslo snímku 3">
            <a:extLst>
              <a:ext uri="{FF2B5EF4-FFF2-40B4-BE49-F238E27FC236}">
                <a16:creationId xmlns:a16="http://schemas.microsoft.com/office/drawing/2014/main" id="{7D0B2986-C683-71FC-29E0-83C04D9B2A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B537F4-8C52-4E2C-8499-7A80CA747891}" type="slidenum">
              <a:rPr lang="cs-CZ" smtClean="0"/>
              <a:pPr/>
              <a:t>‹#›</a:t>
            </a:fld>
            <a:r>
              <a:rPr lang="cs-CZ" dirty="0"/>
              <a:t>/x</a:t>
            </a:r>
          </a:p>
        </p:txBody>
      </p:sp>
    </p:spTree>
    <p:extLst>
      <p:ext uri="{BB962C8B-B14F-4D97-AF65-F5344CB8AC3E}">
        <p14:creationId xmlns:p14="http://schemas.microsoft.com/office/powerpoint/2010/main" val="10571671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96325" y="487442"/>
            <a:ext cx="6534542" cy="659871"/>
          </a:xfrm>
        </p:spPr>
        <p:txBody>
          <a:bodyPr anchor="t"/>
          <a:lstStyle>
            <a:lvl1pPr>
              <a:defRPr sz="2800" kern="2800" baseline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cs-CZ" dirty="0"/>
              <a:t>PODTITUL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75000" y="1604513"/>
            <a:ext cx="7794000" cy="4373593"/>
          </a:xfrm>
        </p:spPr>
        <p:txBody>
          <a:bodyPr>
            <a:normAutofit/>
          </a:bodyPr>
          <a:lstStyle>
            <a:lvl1pPr marL="0" indent="0">
              <a:buNone/>
              <a:defRPr sz="2000" kern="3000" baseline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cs-CZ" dirty="0"/>
              <a:t>VLOŽIT TEXT</a:t>
            </a:r>
            <a:endParaRPr lang="en-US" dirty="0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C8FCF975-14E4-D038-7D85-1E2E7C724B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B537F4-8C52-4E2C-8499-7A80CA747891}" type="slidenum">
              <a:rPr lang="cs-CZ" smtClean="0"/>
              <a:pPr/>
              <a:t>‹#›</a:t>
            </a:fld>
            <a:r>
              <a:rPr lang="cs-CZ" dirty="0"/>
              <a:t>/</a:t>
            </a:r>
            <a:r>
              <a:rPr lang="en-US" dirty="0"/>
              <a:t>13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768480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 a obráz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723600" y="1480824"/>
            <a:ext cx="7696800" cy="4788000"/>
          </a:xfrm>
        </p:spPr>
        <p:txBody>
          <a:bodyPr>
            <a:normAutofit/>
          </a:bodyPr>
          <a:lstStyle>
            <a:lvl1pPr marL="0" indent="0">
              <a:buNone/>
              <a:defRPr sz="2000" kern="3000" baseline="0">
                <a:latin typeface="Technika-Bold" panose="00000600000000000000" pitchFamily="50" charset="-18"/>
              </a:defRPr>
            </a:lvl1pPr>
          </a:lstStyle>
          <a:p>
            <a:pPr lvl="0"/>
            <a:r>
              <a:rPr lang="cs-CZ" dirty="0"/>
              <a:t>VLOŽIT OBRÁZEK</a:t>
            </a:r>
            <a:endParaRPr lang="en-US" dirty="0"/>
          </a:p>
        </p:txBody>
      </p:sp>
      <p:sp>
        <p:nvSpPr>
          <p:cNvPr id="2" name="Zástupný symbol pro číslo snímku 3">
            <a:extLst>
              <a:ext uri="{FF2B5EF4-FFF2-40B4-BE49-F238E27FC236}">
                <a16:creationId xmlns:a16="http://schemas.microsoft.com/office/drawing/2014/main" id="{EC4DEBBB-CE05-D967-0B5C-00E715F23F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B537F4-8C52-4E2C-8499-7A80CA747891}" type="slidenum">
              <a:rPr lang="cs-CZ" smtClean="0"/>
              <a:pPr/>
              <a:t>‹#›</a:t>
            </a:fld>
            <a:r>
              <a:rPr lang="cs-CZ" dirty="0"/>
              <a:t>/x</a:t>
            </a:r>
          </a:p>
        </p:txBody>
      </p:sp>
    </p:spTree>
    <p:extLst>
      <p:ext uri="{BB962C8B-B14F-4D97-AF65-F5344CB8AC3E}">
        <p14:creationId xmlns:p14="http://schemas.microsoft.com/office/powerpoint/2010/main" val="12341999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bráz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délník 3"/>
          <p:cNvSpPr/>
          <p:nvPr userDrawn="1"/>
        </p:nvSpPr>
        <p:spPr>
          <a:xfrm>
            <a:off x="2067641" y="368300"/>
            <a:ext cx="6888707" cy="1228488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cs-CZ" sz="180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70000" y="270000"/>
            <a:ext cx="8604000" cy="6318000"/>
          </a:xfrm>
        </p:spPr>
        <p:txBody>
          <a:bodyPr>
            <a:normAutofit/>
          </a:bodyPr>
          <a:lstStyle>
            <a:lvl1pPr marL="0" indent="0" algn="ctr">
              <a:buNone/>
              <a:defRPr sz="2000" kern="3000" baseline="0">
                <a:latin typeface="Technika-Bold" panose="00000600000000000000" pitchFamily="50" charset="-18"/>
              </a:defRPr>
            </a:lvl1pPr>
          </a:lstStyle>
          <a:p>
            <a:pPr lvl="0"/>
            <a:r>
              <a:rPr lang="cs-CZ" dirty="0"/>
              <a:t>VLOŽIT OBRÁZEK</a:t>
            </a:r>
            <a:endParaRPr lang="en-US" dirty="0"/>
          </a:p>
        </p:txBody>
      </p:sp>
      <p:sp>
        <p:nvSpPr>
          <p:cNvPr id="2" name="Zástupný symbol pro číslo snímku 3">
            <a:extLst>
              <a:ext uri="{FF2B5EF4-FFF2-40B4-BE49-F238E27FC236}">
                <a16:creationId xmlns:a16="http://schemas.microsoft.com/office/drawing/2014/main" id="{1B600F6C-47EB-2D76-071E-05FFE62342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B537F4-8C52-4E2C-8499-7A80CA747891}" type="slidenum">
              <a:rPr lang="cs-CZ" smtClean="0"/>
              <a:pPr/>
              <a:t>‹#›</a:t>
            </a:fld>
            <a:r>
              <a:rPr lang="cs-CZ" dirty="0"/>
              <a:t>/x</a:t>
            </a:r>
          </a:p>
        </p:txBody>
      </p:sp>
    </p:spTree>
    <p:extLst>
      <p:ext uri="{BB962C8B-B14F-4D97-AF65-F5344CB8AC3E}">
        <p14:creationId xmlns:p14="http://schemas.microsoft.com/office/powerpoint/2010/main" val="14207334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80000" y="1440000"/>
            <a:ext cx="779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 dirty="0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80000" y="2880000"/>
            <a:ext cx="7794000" cy="3708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 dirty="0"/>
              <a:t>Upravte styly předlohy textu.</a:t>
            </a:r>
          </a:p>
          <a:p>
            <a:pPr lvl="1"/>
            <a:r>
              <a:rPr lang="cs-CZ" dirty="0"/>
              <a:t>Druhá úroveň</a:t>
            </a:r>
          </a:p>
          <a:p>
            <a:pPr lvl="2"/>
            <a:r>
              <a:rPr lang="cs-CZ" dirty="0"/>
              <a:t>Třetí úroveň</a:t>
            </a:r>
          </a:p>
          <a:p>
            <a:pPr lvl="3"/>
            <a:r>
              <a:rPr lang="cs-CZ" dirty="0"/>
              <a:t>Čtvrtá úroveň</a:t>
            </a:r>
          </a:p>
          <a:p>
            <a:pPr lvl="4"/>
            <a:r>
              <a:rPr lang="cs-CZ" dirty="0"/>
              <a:t>Pátá úroveň</a:t>
            </a:r>
            <a:endParaRPr lang="en-US" dirty="0"/>
          </a:p>
        </p:txBody>
      </p:sp>
      <p:pic>
        <p:nvPicPr>
          <p:cNvPr id="1026" name="Picture 2" descr="https://www.email.cz/download/i/J_cdaADwWifiayZrAXd9jpkdWor_gYe_4QlhA3zsTzSB0jpv76wY4UUYT-LRJNvubDBn-to/logo_cvut.jpg"/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001" y="274320"/>
            <a:ext cx="1770611" cy="863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1473FDA6-FBC8-A553-867B-9A522EF54D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B537F4-8C52-4E2C-8499-7A80CA747891}" type="slidenum">
              <a:rPr lang="cs-CZ" smtClean="0"/>
              <a:pPr/>
              <a:t>‹#›</a:t>
            </a:fld>
            <a:r>
              <a:rPr lang="cs-CZ" dirty="0"/>
              <a:t>/10</a:t>
            </a:r>
          </a:p>
        </p:txBody>
      </p:sp>
    </p:spTree>
    <p:extLst>
      <p:ext uri="{BB962C8B-B14F-4D97-AF65-F5344CB8AC3E}">
        <p14:creationId xmlns:p14="http://schemas.microsoft.com/office/powerpoint/2010/main" val="6354365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86" r:id="rId2"/>
    <p:sldLayoutId id="2147483674" r:id="rId3"/>
    <p:sldLayoutId id="2147483685" r:id="rId4"/>
    <p:sldLayoutId id="2147483684" r:id="rId5"/>
  </p:sldLayoutIdLst>
  <p:hf hdr="0" ftr="0" dt="0"/>
  <p:txStyles>
    <p:titleStyle>
      <a:lvl1pPr algn="l" defTabSz="914354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Technika-Bold" panose="00000600000000000000" pitchFamily="50" charset="-18"/>
          <a:ea typeface="+mj-ea"/>
          <a:cs typeface="+mj-cs"/>
        </a:defRPr>
      </a:lvl1pPr>
    </p:titleStyle>
    <p:bodyStyle>
      <a:lvl1pPr marL="228589" indent="-228589" algn="l" defTabSz="91435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Technika" panose="00000600000000000000" pitchFamily="50" charset="-18"/>
          <a:ea typeface="+mn-ea"/>
          <a:cs typeface="+mn-cs"/>
        </a:defRPr>
      </a:lvl1pPr>
      <a:lvl2pPr marL="68576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Technika" panose="00000600000000000000" pitchFamily="50" charset="-18"/>
          <a:ea typeface="+mn-ea"/>
          <a:cs typeface="+mn-cs"/>
        </a:defRPr>
      </a:lvl2pPr>
      <a:lvl3pPr marL="114294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Technika" panose="00000600000000000000" pitchFamily="50" charset="-18"/>
          <a:ea typeface="+mn-ea"/>
          <a:cs typeface="+mn-cs"/>
        </a:defRPr>
      </a:lvl3pPr>
      <a:lvl4pPr marL="1600120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echnika" panose="00000600000000000000" pitchFamily="50" charset="-18"/>
          <a:ea typeface="+mn-ea"/>
          <a:cs typeface="+mn-cs"/>
        </a:defRPr>
      </a:lvl4pPr>
      <a:lvl5pPr marL="2057298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echnika" panose="00000600000000000000" pitchFamily="50" charset="-18"/>
          <a:ea typeface="+mn-ea"/>
          <a:cs typeface="+mn-cs"/>
        </a:defRPr>
      </a:lvl5pPr>
      <a:lvl6pPr marL="2514474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2" userDrawn="1">
          <p15:clr>
            <a:srgbClr val="F26B43"/>
          </p15:clr>
        </p15:guide>
        <p15:guide id="2" pos="1315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openxmlformats.org/officeDocument/2006/relationships/image" Target="../media/image15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Nadpis 9"/>
          <p:cNvSpPr>
            <a:spLocks noGrp="1"/>
          </p:cNvSpPr>
          <p:nvPr>
            <p:ph type="ctrTitle"/>
          </p:nvPr>
        </p:nvSpPr>
        <p:spPr>
          <a:xfrm>
            <a:off x="1080000" y="1800001"/>
            <a:ext cx="7736694" cy="2150897"/>
          </a:xfrm>
        </p:spPr>
        <p:txBody>
          <a:bodyPr>
            <a:noAutofit/>
          </a:bodyPr>
          <a:lstStyle/>
          <a:p>
            <a:r>
              <a:rPr lang="cs-CZ" sz="2800" dirty="0"/>
              <a:t>Vyhledávání k přibližných nejbližších sousedů pomocí BBD stromů</a:t>
            </a:r>
            <a:br>
              <a:rPr lang="cs-CZ" sz="2800" dirty="0"/>
            </a:br>
            <a:br>
              <a:rPr lang="cs-CZ" sz="2800" dirty="0"/>
            </a:br>
            <a:r>
              <a:rPr lang="en-US" sz="2800" dirty="0"/>
              <a:t>Approximate k-nearest neighbor search with BBD-trees</a:t>
            </a:r>
          </a:p>
        </p:txBody>
      </p:sp>
      <p:sp>
        <p:nvSpPr>
          <p:cNvPr id="11" name="Podnadpis 10"/>
          <p:cNvSpPr>
            <a:spLocks noGrp="1"/>
          </p:cNvSpPr>
          <p:nvPr>
            <p:ph type="subTitle" idx="1"/>
          </p:nvPr>
        </p:nvSpPr>
        <p:spPr>
          <a:xfrm>
            <a:off x="1080001" y="4373385"/>
            <a:ext cx="7736693" cy="1771721"/>
          </a:xfrm>
        </p:spPr>
        <p:txBody>
          <a:bodyPr/>
          <a:lstStyle/>
          <a:p>
            <a:r>
              <a:rPr lang="cs-CZ" dirty="0"/>
              <a:t>Petr Šádek</a:t>
            </a:r>
          </a:p>
          <a:p>
            <a:endParaRPr lang="cs-CZ" dirty="0"/>
          </a:p>
          <a:p>
            <a:r>
              <a:rPr lang="en-US" dirty="0"/>
              <a:t>9</a:t>
            </a:r>
            <a:r>
              <a:rPr lang="cs-CZ" dirty="0"/>
              <a:t>.</a:t>
            </a:r>
            <a:r>
              <a:rPr lang="en-US" dirty="0"/>
              <a:t>2</a:t>
            </a:r>
            <a:r>
              <a:rPr lang="cs-CZ" dirty="0"/>
              <a:t>.202</a:t>
            </a:r>
            <a:r>
              <a:rPr lang="en-US" dirty="0"/>
              <a:t>3</a:t>
            </a:r>
          </a:p>
        </p:txBody>
      </p:sp>
      <p:sp>
        <p:nvSpPr>
          <p:cNvPr id="2" name="Zástupný symbol pro číslo snímku 1">
            <a:extLst>
              <a:ext uri="{FF2B5EF4-FFF2-40B4-BE49-F238E27FC236}">
                <a16:creationId xmlns:a16="http://schemas.microsoft.com/office/drawing/2014/main" id="{84D44AF7-0F71-65E2-13F8-A4A0FE31E8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1B537F4-8C52-4E2C-8499-7A80CA747891}" type="slidenum">
              <a:rPr lang="cs-CZ" smtClean="0"/>
              <a:pPr/>
              <a:t>1</a:t>
            </a:fld>
            <a:r>
              <a:rPr lang="cs-CZ"/>
              <a:t>/</a:t>
            </a:r>
            <a:r>
              <a:rPr lang="en-US"/>
              <a:t>13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844520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Zástupný obsah 9">
            <a:extLst>
              <a:ext uri="{FF2B5EF4-FFF2-40B4-BE49-F238E27FC236}">
                <a16:creationId xmlns:a16="http://schemas.microsoft.com/office/drawing/2014/main" id="{0846E200-28F4-768D-FEBC-55D4B26F9B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21" b="2298"/>
          <a:stretch/>
        </p:blipFill>
        <p:spPr>
          <a:xfrm>
            <a:off x="749948" y="1222311"/>
            <a:ext cx="7238269" cy="4683967"/>
          </a:xfr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82AE93F2-B794-7156-78A6-1B0FBFE7A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Zrychlení v závislosti na epsilon</a:t>
            </a:r>
          </a:p>
        </p:txBody>
      </p:sp>
      <p:sp>
        <p:nvSpPr>
          <p:cNvPr id="11" name="TextovéPole 10">
            <a:extLst>
              <a:ext uri="{FF2B5EF4-FFF2-40B4-BE49-F238E27FC236}">
                <a16:creationId xmlns:a16="http://schemas.microsoft.com/office/drawing/2014/main" id="{A99275AF-D62A-C914-DB42-4619241786FA}"/>
              </a:ext>
            </a:extLst>
          </p:cNvPr>
          <p:cNvSpPr txBox="1"/>
          <p:nvPr/>
        </p:nvSpPr>
        <p:spPr>
          <a:xfrm>
            <a:off x="1293962" y="5981276"/>
            <a:ext cx="78500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Měřeno pro 100 000 bodů, dimenze 3, k = 1, </a:t>
            </a:r>
            <a:r>
              <a:rPr lang="cs-CZ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clusterová</a:t>
            </a:r>
            <a:r>
              <a:rPr lang="cs-CZ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data</a:t>
            </a:r>
          </a:p>
        </p:txBody>
      </p:sp>
      <p:sp>
        <p:nvSpPr>
          <p:cNvPr id="12" name="Zástupný symbol pro číslo snímku 11">
            <a:extLst>
              <a:ext uri="{FF2B5EF4-FFF2-40B4-BE49-F238E27FC236}">
                <a16:creationId xmlns:a16="http://schemas.microsoft.com/office/drawing/2014/main" id="{D662E17B-989D-A1EA-52F3-60CBCAB051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1B537F4-8C52-4E2C-8499-7A80CA747891}" type="slidenum">
              <a:rPr lang="cs-CZ" smtClean="0"/>
              <a:pPr/>
              <a:t>10</a:t>
            </a:fld>
            <a:r>
              <a:rPr lang="cs-CZ"/>
              <a:t>/</a:t>
            </a:r>
            <a:r>
              <a:rPr lang="en-US"/>
              <a:t>13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2856101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D2A73B4-6AC6-BCA5-E903-6C3CD3E81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Porovnání prioritních front</a:t>
            </a:r>
          </a:p>
        </p:txBody>
      </p:sp>
      <p:pic>
        <p:nvPicPr>
          <p:cNvPr id="9" name="Zástupný obsah 8">
            <a:extLst>
              <a:ext uri="{FF2B5EF4-FFF2-40B4-BE49-F238E27FC236}">
                <a16:creationId xmlns:a16="http://schemas.microsoft.com/office/drawing/2014/main" id="{86C86F06-98A3-2CC9-55BD-5F3F8322EC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34" b="1631"/>
          <a:stretch/>
        </p:blipFill>
        <p:spPr>
          <a:xfrm>
            <a:off x="628650" y="1229603"/>
            <a:ext cx="6984352" cy="4574844"/>
          </a:xfrm>
        </p:spPr>
      </p:pic>
      <p:sp>
        <p:nvSpPr>
          <p:cNvPr id="10" name="TextovéPole 9">
            <a:extLst>
              <a:ext uri="{FF2B5EF4-FFF2-40B4-BE49-F238E27FC236}">
                <a16:creationId xmlns:a16="http://schemas.microsoft.com/office/drawing/2014/main" id="{F134FA5D-6749-FB50-D835-DCCF7921069F}"/>
              </a:ext>
            </a:extLst>
          </p:cNvPr>
          <p:cNvSpPr txBox="1"/>
          <p:nvPr/>
        </p:nvSpPr>
        <p:spPr>
          <a:xfrm>
            <a:off x="646981" y="6078295"/>
            <a:ext cx="78500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Měřeno pro 100 000 bodů, dimenze 3, epsilon = 0, </a:t>
            </a:r>
            <a:r>
              <a:rPr lang="cs-CZ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clusterová</a:t>
            </a:r>
            <a:r>
              <a:rPr lang="cs-CZ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data</a:t>
            </a:r>
          </a:p>
        </p:txBody>
      </p:sp>
      <p:sp>
        <p:nvSpPr>
          <p:cNvPr id="11" name="Zástupný symbol pro číslo snímku 10">
            <a:extLst>
              <a:ext uri="{FF2B5EF4-FFF2-40B4-BE49-F238E27FC236}">
                <a16:creationId xmlns:a16="http://schemas.microsoft.com/office/drawing/2014/main" id="{ACFBF3D4-D330-F08E-C1D9-2F64528981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1B537F4-8C52-4E2C-8499-7A80CA747891}" type="slidenum">
              <a:rPr lang="cs-CZ" smtClean="0"/>
              <a:pPr/>
              <a:t>11</a:t>
            </a:fld>
            <a:r>
              <a:rPr lang="cs-CZ"/>
              <a:t>/</a:t>
            </a:r>
            <a:r>
              <a:rPr lang="en-US"/>
              <a:t>13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41278954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FD112DE-F4CD-68CF-20DA-97501ABEF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Vizualizace</a:t>
            </a:r>
          </a:p>
        </p:txBody>
      </p:sp>
      <p:pic>
        <p:nvPicPr>
          <p:cNvPr id="8" name="Obrázek 7">
            <a:extLst>
              <a:ext uri="{FF2B5EF4-FFF2-40B4-BE49-F238E27FC236}">
                <a16:creationId xmlns:a16="http://schemas.microsoft.com/office/drawing/2014/main" id="{4B05F487-416B-AA8A-EEC2-73B29579BF3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883" y="1548818"/>
            <a:ext cx="4376740" cy="3769631"/>
          </a:xfrm>
          <a:prstGeom prst="rect">
            <a:avLst/>
          </a:prstGeom>
        </p:spPr>
      </p:pic>
      <p:pic>
        <p:nvPicPr>
          <p:cNvPr id="10" name="Obrázek 9">
            <a:extLst>
              <a:ext uri="{FF2B5EF4-FFF2-40B4-BE49-F238E27FC236}">
                <a16:creationId xmlns:a16="http://schemas.microsoft.com/office/drawing/2014/main" id="{197D199E-C9CA-4104-D3C8-7AA1E923AE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908" y="1548818"/>
            <a:ext cx="4247062" cy="3769631"/>
          </a:xfrm>
          <a:prstGeom prst="rect">
            <a:avLst/>
          </a:prstGeom>
        </p:spPr>
      </p:pic>
      <p:sp>
        <p:nvSpPr>
          <p:cNvPr id="11" name="Zástupný symbol pro číslo snímku 10">
            <a:extLst>
              <a:ext uri="{FF2B5EF4-FFF2-40B4-BE49-F238E27FC236}">
                <a16:creationId xmlns:a16="http://schemas.microsoft.com/office/drawing/2014/main" id="{BB21D187-BAC2-2102-C45C-6595FFCD8E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1B537F4-8C52-4E2C-8499-7A80CA747891}" type="slidenum">
              <a:rPr lang="cs-CZ" smtClean="0"/>
              <a:pPr/>
              <a:t>12</a:t>
            </a:fld>
            <a:r>
              <a:rPr lang="cs-CZ"/>
              <a:t>/</a:t>
            </a:r>
            <a:r>
              <a:rPr lang="en-US"/>
              <a:t>13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663721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A7E6321C-167C-1A89-A8FF-65B5F6DE32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4729" y="3008487"/>
            <a:ext cx="6534542" cy="841026"/>
          </a:xfrm>
        </p:spPr>
        <p:txBody>
          <a:bodyPr/>
          <a:lstStyle/>
          <a:p>
            <a:pPr algn="ctr"/>
            <a:r>
              <a:rPr lang="cs-CZ" dirty="0"/>
              <a:t>Děkuji za pozornost</a:t>
            </a:r>
          </a:p>
        </p:txBody>
      </p:sp>
      <p:sp>
        <p:nvSpPr>
          <p:cNvPr id="3" name="Zástupný symbol pro číslo snímku 2">
            <a:extLst>
              <a:ext uri="{FF2B5EF4-FFF2-40B4-BE49-F238E27FC236}">
                <a16:creationId xmlns:a16="http://schemas.microsoft.com/office/drawing/2014/main" id="{FE9012B5-63D9-C355-4D58-528CA092B1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1B537F4-8C52-4E2C-8499-7A80CA747891}" type="slidenum">
              <a:rPr lang="cs-CZ" smtClean="0"/>
              <a:pPr/>
              <a:t>13</a:t>
            </a:fld>
            <a:r>
              <a:rPr lang="cs-CZ"/>
              <a:t>/</a:t>
            </a:r>
            <a:r>
              <a:rPr lang="en-US"/>
              <a:t>13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5643165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1A01ABC-0829-6F1C-9B65-428129ADF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7699" y="470188"/>
            <a:ext cx="6534542" cy="642619"/>
          </a:xfrm>
        </p:spPr>
        <p:txBody>
          <a:bodyPr>
            <a:normAutofit/>
          </a:bodyPr>
          <a:lstStyle/>
          <a:p>
            <a:r>
              <a:rPr lang="cs-CZ" dirty="0"/>
              <a:t>Připomenutí – přibližný nejbližší soused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ástupný obsah 2">
                <a:extLst>
                  <a:ext uri="{FF2B5EF4-FFF2-40B4-BE49-F238E27FC236}">
                    <a16:creationId xmlns:a16="http://schemas.microsoft.com/office/drawing/2014/main" id="{B088493F-EEC9-EA66-E1B6-B3ACB58C288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86975" y="1625979"/>
                <a:ext cx="8147241" cy="931653"/>
              </a:xfrm>
            </p:spPr>
            <p:txBody>
              <a:bodyPr>
                <a:normAutofit/>
              </a:bodyPr>
              <a:lstStyle/>
              <a:p>
                <a:r>
                  <a:rPr lang="cs-CZ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Pro </a:t>
                </a:r>
                <a14:m>
                  <m:oMath xmlns:m="http://schemas.openxmlformats.org/officeDocument/2006/math">
                    <m:r>
                      <a:rPr lang="cs-CZ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𝜺</m:t>
                    </m:r>
                  </m:oMath>
                </a14:m>
                <a:r>
                  <a:rPr lang="en-US" dirty="0"/>
                  <a:t> &gt; 0</a:t>
                </a:r>
                <a:r>
                  <a:rPr lang="cs-CZ" dirty="0"/>
                  <a:t> </a:t>
                </a:r>
                <a:r>
                  <a:rPr lang="cs-CZ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definujeme bod </a:t>
                </a:r>
                <a:r>
                  <a:rPr lang="cs-CZ" b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p</a:t>
                </a:r>
                <a:r>
                  <a:rPr lang="cs-CZ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jako </a:t>
                </a:r>
                <a14:m>
                  <m:oMath xmlns:m="http://schemas.openxmlformats.org/officeDocument/2006/math">
                    <m:r>
                      <a:rPr lang="cs-CZ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(1+</m:t>
                    </m:r>
                    <m:r>
                      <a:rPr lang="cs-CZ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𝜺</m:t>
                    </m:r>
                    <m:r>
                      <a:rPr lang="cs-CZ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cs-CZ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–přibližného souseda bodu </a:t>
                </a:r>
                <a:r>
                  <a:rPr lang="cs-CZ" b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q</a:t>
                </a:r>
                <a:r>
                  <a:rPr lang="cs-CZ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pokud:</a:t>
                </a:r>
                <a:endParaRPr lang="en-US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 indent="0">
                  <a:buNone/>
                </a:pPr>
                <a:r>
                  <a:rPr lang="cs-CZ" sz="20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d</a:t>
                </a:r>
                <a:r>
                  <a:rPr lang="en-US" sz="20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ist</a:t>
                </a:r>
                <a:r>
                  <a:rPr lang="en-US" sz="20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(</a:t>
                </a:r>
                <a:r>
                  <a:rPr lang="en-US" sz="2000" b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p</a:t>
                </a:r>
                <a:r>
                  <a:rPr lang="en-US" sz="20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:r>
                  <a:rPr lang="en-US" sz="2000" b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q</a:t>
                </a:r>
                <a:r>
                  <a:rPr lang="en-US" sz="20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) &lt; (1 +</a:t>
                </a:r>
                <a:r>
                  <a:rPr lang="cs-CZ" sz="1800" b="1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cs-CZ" sz="1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𝜺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)*</a:t>
                </a:r>
                <a:r>
                  <a:rPr lang="en-US" sz="20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dist</a:t>
                </a:r>
                <a:r>
                  <a:rPr lang="en-US" sz="20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(</a:t>
                </a:r>
                <a:r>
                  <a:rPr lang="en-US" sz="2000" b="1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pt</a:t>
                </a:r>
                <a:r>
                  <a:rPr lang="en-US" sz="20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:r>
                  <a:rPr lang="en-US" sz="2000" b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q</a:t>
                </a:r>
                <a:r>
                  <a:rPr lang="en-US" sz="20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), </a:t>
                </a:r>
                <a:r>
                  <a:rPr lang="en-US" sz="20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kde</a:t>
                </a:r>
                <a:r>
                  <a:rPr lang="en-US" sz="20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2000" b="1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pt</a:t>
                </a:r>
                <a:r>
                  <a:rPr lang="en-US" sz="20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je </a:t>
                </a:r>
                <a:r>
                  <a:rPr lang="en-US" sz="20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nejbli</a:t>
                </a:r>
                <a:r>
                  <a:rPr lang="cs-CZ" sz="20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žší</a:t>
                </a:r>
                <a:r>
                  <a:rPr lang="cs-CZ" sz="20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soused </a:t>
                </a:r>
                <a:r>
                  <a:rPr lang="cs-CZ" sz="2000" b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q</a:t>
                </a:r>
              </a:p>
              <a:p>
                <a:pPr marL="342900" indent="-342900"/>
                <a:endParaRPr lang="cs-CZ" sz="16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1028666" lvl="1" indent="-342900"/>
                <a:endParaRPr lang="cs-CZ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" name="Zástupný obsah 2">
                <a:extLst>
                  <a:ext uri="{FF2B5EF4-FFF2-40B4-BE49-F238E27FC236}">
                    <a16:creationId xmlns:a16="http://schemas.microsoft.com/office/drawing/2014/main" id="{B088493F-EEC9-EA66-E1B6-B3ACB58C288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86975" y="1625979"/>
                <a:ext cx="8147241" cy="931653"/>
              </a:xfrm>
              <a:blipFill>
                <a:blip r:embed="rId2"/>
                <a:stretch>
                  <a:fillRect l="-823" t="-7190"/>
                </a:stretch>
              </a:blipFill>
            </p:spPr>
            <p:txBody>
              <a:bodyPr/>
              <a:lstStyle/>
              <a:p>
                <a:r>
                  <a:rPr lang="cs-CZ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Obrázek 7">
            <a:extLst>
              <a:ext uri="{FF2B5EF4-FFF2-40B4-BE49-F238E27FC236}">
                <a16:creationId xmlns:a16="http://schemas.microsoft.com/office/drawing/2014/main" id="{48A867CD-BAEB-55EE-0276-E9B0F40D9C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7699" y="2710260"/>
            <a:ext cx="3794707" cy="3493462"/>
          </a:xfrm>
          <a:prstGeom prst="rect">
            <a:avLst/>
          </a:prstGeom>
        </p:spPr>
      </p:pic>
      <p:sp>
        <p:nvSpPr>
          <p:cNvPr id="5" name="Zástupný symbol pro číslo snímku 4">
            <a:extLst>
              <a:ext uri="{FF2B5EF4-FFF2-40B4-BE49-F238E27FC236}">
                <a16:creationId xmlns:a16="http://schemas.microsoft.com/office/drawing/2014/main" id="{7A620DE6-1702-8B43-B4A6-586610AAA0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1B537F4-8C52-4E2C-8499-7A80CA747891}" type="slidenum">
              <a:rPr lang="cs-CZ" smtClean="0"/>
              <a:pPr/>
              <a:t>2</a:t>
            </a:fld>
            <a:r>
              <a:rPr lang="cs-CZ"/>
              <a:t>/</a:t>
            </a:r>
            <a:r>
              <a:rPr lang="en-US"/>
              <a:t>13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9195353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BA077D1-3CDE-EFB6-7146-DEFD648E76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BBD strom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FD768D4C-9A41-9E37-3614-05D79DE54F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6669" y="1604513"/>
            <a:ext cx="4299439" cy="4373593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Balanced box-decomposition tree</a:t>
            </a:r>
            <a:r>
              <a:rPr lang="cs-CZ" dirty="0"/>
              <a:t> –</a:t>
            </a:r>
            <a:r>
              <a:rPr lang="en-US" dirty="0"/>
              <a:t> </a:t>
            </a:r>
            <a:r>
              <a:rPr lang="cs-CZ" dirty="0"/>
              <a:t>vyvážený strom hierarchie obálek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cs-CZ" dirty="0"/>
              <a:t>Podobný </a:t>
            </a:r>
            <a:r>
              <a:rPr lang="cs-CZ" dirty="0" err="1"/>
              <a:t>kd</a:t>
            </a:r>
            <a:r>
              <a:rPr lang="cs-CZ" dirty="0"/>
              <a:t>-stromu</a:t>
            </a:r>
          </a:p>
          <a:p>
            <a:pPr marL="1028666" lvl="1" indent="-342900"/>
            <a:r>
              <a:rPr lang="cs-CZ" sz="2000" dirty="0">
                <a:latin typeface="Calibri" panose="020F0502020204030204" pitchFamily="34" charset="0"/>
                <a:cs typeface="Calibri" panose="020F0502020204030204" pitchFamily="34" charset="0"/>
              </a:rPr>
              <a:t>Klasické dělení podle rovin kolmých na souřadnicové osy (split)</a:t>
            </a:r>
          </a:p>
          <a:p>
            <a:pPr marL="1028666" lvl="1" indent="-342900"/>
            <a:endParaRPr lang="cs-CZ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028666" lvl="1" indent="-342900"/>
            <a:endParaRPr lang="cs-CZ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028666" lvl="1" indent="-342900"/>
            <a:endParaRPr lang="cs-CZ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028666" lvl="1" indent="-342900"/>
            <a:r>
              <a:rPr lang="cs-CZ" sz="2000" dirty="0">
                <a:latin typeface="Calibri" panose="020F0502020204030204" pitchFamily="34" charset="0"/>
                <a:cs typeface="Calibri" panose="020F0502020204030204" pitchFamily="34" charset="0"/>
              </a:rPr>
              <a:t>Obsahuje navíc „smršťující“ (</a:t>
            </a:r>
            <a:r>
              <a:rPr lang="cs-CZ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shrinking</a:t>
            </a:r>
            <a:r>
              <a:rPr lang="cs-CZ" sz="2000" dirty="0">
                <a:latin typeface="Calibri" panose="020F0502020204030204" pitchFamily="34" charset="0"/>
                <a:cs typeface="Calibri" panose="020F0502020204030204" pitchFamily="34" charset="0"/>
              </a:rPr>
              <a:t>) uzly, které dělí uzel na vnitřní a vnější část</a:t>
            </a:r>
          </a:p>
        </p:txBody>
      </p:sp>
      <p:pic>
        <p:nvPicPr>
          <p:cNvPr id="6" name="Obrázek 5">
            <a:extLst>
              <a:ext uri="{FF2B5EF4-FFF2-40B4-BE49-F238E27FC236}">
                <a16:creationId xmlns:a16="http://schemas.microsoft.com/office/drawing/2014/main" id="{A3871E79-3CC4-69A6-AD21-125E7BFB380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2389" y="1997833"/>
            <a:ext cx="3099275" cy="2072274"/>
          </a:xfrm>
          <a:prstGeom prst="rect">
            <a:avLst/>
          </a:prstGeom>
        </p:spPr>
      </p:pic>
      <p:pic>
        <p:nvPicPr>
          <p:cNvPr id="8" name="Obrázek 7">
            <a:extLst>
              <a:ext uri="{FF2B5EF4-FFF2-40B4-BE49-F238E27FC236}">
                <a16:creationId xmlns:a16="http://schemas.microsoft.com/office/drawing/2014/main" id="{99C5D5F1-10E2-ED1C-2CC8-6CCB64F5A97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6324" y="4246685"/>
            <a:ext cx="2558491" cy="2178405"/>
          </a:xfrm>
          <a:prstGeom prst="rect">
            <a:avLst/>
          </a:prstGeom>
        </p:spPr>
      </p:pic>
      <p:sp>
        <p:nvSpPr>
          <p:cNvPr id="5" name="Zástupný symbol pro číslo snímku 4">
            <a:extLst>
              <a:ext uri="{FF2B5EF4-FFF2-40B4-BE49-F238E27FC236}">
                <a16:creationId xmlns:a16="http://schemas.microsoft.com/office/drawing/2014/main" id="{B91FE965-C655-173B-DCFE-17FDA7B877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1B537F4-8C52-4E2C-8499-7A80CA747891}" type="slidenum">
              <a:rPr lang="cs-CZ" smtClean="0"/>
              <a:pPr/>
              <a:t>3</a:t>
            </a:fld>
            <a:r>
              <a:rPr lang="cs-CZ"/>
              <a:t>/</a:t>
            </a:r>
            <a:r>
              <a:rPr lang="en-US"/>
              <a:t>13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5961067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8D1CD20-239E-692B-1FBD-4C83BE28BD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Stavba stromu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ABA560C3-0163-E5D3-CF96-4DF506FEAF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5000" y="1604513"/>
            <a:ext cx="7794000" cy="484904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cs-CZ" dirty="0">
                <a:latin typeface="Calibri" panose="020F0502020204030204" pitchFamily="34" charset="0"/>
                <a:cs typeface="Calibri" panose="020F0502020204030204" pitchFamily="34" charset="0"/>
              </a:rPr>
              <a:t>Postup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(midpoint </a:t>
            </a:r>
            <a:r>
              <a:rPr lang="cs-CZ" dirty="0">
                <a:latin typeface="Calibri" panose="020F0502020204030204" pitchFamily="34" charset="0"/>
                <a:cs typeface="Calibri" panose="020F0502020204030204" pitchFamily="34" charset="0"/>
              </a:rPr>
              <a:t>algoritmus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r>
              <a:rPr lang="cs-CZ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marL="1142966" lvl="1" indent="-457200"/>
            <a:r>
              <a:rPr lang="cs-CZ" sz="2000" dirty="0">
                <a:latin typeface="Calibri" panose="020F0502020204030204" pitchFamily="34" charset="0"/>
                <a:cs typeface="Calibri" panose="020F0502020204030204" pitchFamily="34" charset="0"/>
              </a:rPr>
              <a:t>Dělíme podle osy kde má obálka největší rozměr, dělíme v půlce intervalu</a:t>
            </a:r>
          </a:p>
          <a:p>
            <a:pPr marL="1142966" lvl="1" indent="-457200"/>
            <a:r>
              <a:rPr lang="cs-CZ" sz="2000" dirty="0">
                <a:latin typeface="Calibri" panose="020F0502020204030204" pitchFamily="34" charset="0"/>
                <a:cs typeface="Calibri" panose="020F0502020204030204" pitchFamily="34" charset="0"/>
              </a:rPr>
              <a:t>Opakujeme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cs-CZ" sz="2000" dirty="0">
                <a:latin typeface="Calibri" panose="020F0502020204030204" pitchFamily="34" charset="0"/>
                <a:cs typeface="Calibri" panose="020F0502020204030204" pitchFamily="34" charset="0"/>
              </a:rPr>
              <a:t>dokud počet bodů neklesne pod 2/3 celkového počtu</a:t>
            </a:r>
          </a:p>
          <a:p>
            <a:pPr marL="1142966" lvl="1" indent="-457200"/>
            <a:r>
              <a:rPr lang="cs-CZ" sz="2000" dirty="0">
                <a:latin typeface="Calibri" panose="020F0502020204030204" pitchFamily="34" charset="0"/>
                <a:cs typeface="Calibri" panose="020F0502020204030204" pitchFamily="34" charset="0"/>
              </a:rPr>
              <a:t>Pokud stačilo pouze jedno dělení, tak vytvoříme uzel dělící rovinou</a:t>
            </a:r>
          </a:p>
          <a:p>
            <a:pPr marL="1142966" lvl="1" indent="-457200"/>
            <a:r>
              <a:rPr lang="cs-CZ" sz="2000" dirty="0">
                <a:latin typeface="Calibri" panose="020F0502020204030204" pitchFamily="34" charset="0"/>
                <a:cs typeface="Calibri" panose="020F0502020204030204" pitchFamily="34" charset="0"/>
              </a:rPr>
              <a:t>Jinak vytvoříme smršťující uzel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cs-CZ" dirty="0"/>
              <a:t>Při stavbě zároveň dělíme vstupní body podobně jako v </a:t>
            </a:r>
            <a:r>
              <a:rPr lang="cs-CZ" dirty="0" err="1"/>
              <a:t>quick</a:t>
            </a:r>
            <a:r>
              <a:rPr lang="cs-CZ" dirty="0"/>
              <a:t> sortu</a:t>
            </a:r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A28D571E-43BD-E94E-6E4C-D0A4139A43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9849" y="4700773"/>
            <a:ext cx="3430444" cy="1669785"/>
          </a:xfrm>
          <a:prstGeom prst="rect">
            <a:avLst/>
          </a:prstGeom>
        </p:spPr>
      </p:pic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87BD44D5-4C13-411E-7681-DF0F82AB8A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1B537F4-8C52-4E2C-8499-7A80CA747891}" type="slidenum">
              <a:rPr lang="cs-CZ" smtClean="0"/>
              <a:pPr/>
              <a:t>4</a:t>
            </a:fld>
            <a:r>
              <a:rPr lang="cs-CZ"/>
              <a:t>/</a:t>
            </a:r>
            <a:r>
              <a:rPr lang="en-US"/>
              <a:t>13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2143541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0125EF3-FEC9-BC35-95F8-D53B218AA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cs-CZ" dirty="0"/>
              <a:t>Typy uzlů</a:t>
            </a:r>
          </a:p>
        </p:txBody>
      </p:sp>
      <p:sp>
        <p:nvSpPr>
          <p:cNvPr id="5" name="Zástupný obsah 4">
            <a:extLst>
              <a:ext uri="{FF2B5EF4-FFF2-40B4-BE49-F238E27FC236}">
                <a16:creationId xmlns:a16="http://schemas.microsoft.com/office/drawing/2014/main" id="{09B95660-0C71-8D58-A1A9-FB3522AA95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4999" y="1604512"/>
            <a:ext cx="8155867" cy="486160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cs-CZ" dirty="0"/>
              <a:t>Všechny uzly obsahují typ uzlu v prvních 2 bitech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cs-CZ" dirty="0"/>
              <a:t>Uzel dělící rovinou – 4 B</a:t>
            </a:r>
          </a:p>
          <a:p>
            <a:pPr marL="1028666" lvl="1" indent="-342900"/>
            <a:r>
              <a:rPr lang="cs-CZ" sz="2000" dirty="0">
                <a:latin typeface="Calibri" panose="020F0502020204030204" pitchFamily="34" charset="0"/>
                <a:cs typeface="Calibri" panose="020F0502020204030204" pitchFamily="34" charset="0"/>
              </a:rPr>
              <a:t>2 bity typ uzlu</a:t>
            </a:r>
          </a:p>
          <a:p>
            <a:pPr marL="1028666" lvl="1" indent="-342900"/>
            <a:r>
              <a:rPr lang="cs-CZ" sz="2000" dirty="0">
                <a:latin typeface="Calibri" panose="020F0502020204030204" pitchFamily="34" charset="0"/>
                <a:cs typeface="Calibri" panose="020F0502020204030204" pitchFamily="34" charset="0"/>
              </a:rPr>
              <a:t>2 bity dimenze dělení</a:t>
            </a:r>
          </a:p>
          <a:p>
            <a:pPr marL="1028666" lvl="1" indent="-342900"/>
            <a:r>
              <a:rPr lang="cs-CZ" sz="2000" dirty="0">
                <a:latin typeface="Calibri" panose="020F0502020204030204" pitchFamily="34" charset="0"/>
                <a:cs typeface="Calibri" panose="020F0502020204030204" pitchFamily="34" charset="0"/>
              </a:rPr>
              <a:t>1 bit indikuje zda má levého potomka</a:t>
            </a:r>
          </a:p>
          <a:p>
            <a:pPr marL="1028666" lvl="1" indent="-342900"/>
            <a:r>
              <a:rPr lang="cs-CZ" sz="2000" dirty="0">
                <a:latin typeface="Calibri" panose="020F0502020204030204" pitchFamily="34" charset="0"/>
                <a:cs typeface="Calibri" panose="020F0502020204030204" pitchFamily="34" charset="0"/>
              </a:rPr>
              <a:t>27 bitů index pravého potomka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cs-CZ" dirty="0"/>
              <a:t>Smršťující uzel – pro 3D body 28 B (4 + 2 * 3 * 4)</a:t>
            </a:r>
          </a:p>
          <a:p>
            <a:pPr marL="1028666" lvl="1" indent="-342900"/>
            <a:r>
              <a:rPr lang="cs-CZ" sz="2000" dirty="0">
                <a:latin typeface="Calibri" panose="020F0502020204030204" pitchFamily="34" charset="0"/>
                <a:cs typeface="Calibri" panose="020F0502020204030204" pitchFamily="34" charset="0"/>
              </a:rPr>
              <a:t>Podobné rozpoložení bitů v prvních 4 B jako u uzlu dělícího rovinou</a:t>
            </a:r>
          </a:p>
          <a:p>
            <a:pPr marL="1028666" lvl="1" indent="-342900"/>
            <a:r>
              <a:rPr lang="cs-CZ" sz="2000" dirty="0">
                <a:latin typeface="Calibri" panose="020F0502020204030204" pitchFamily="34" charset="0"/>
                <a:cs typeface="Calibri" panose="020F0502020204030204" pitchFamily="34" charset="0"/>
              </a:rPr>
              <a:t>Obsahuje 2 vektory reprezentující obálku</a:t>
            </a:r>
            <a:endParaRPr lang="cs-CZ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cs-CZ" dirty="0"/>
              <a:t>List – 8 B</a:t>
            </a:r>
          </a:p>
          <a:p>
            <a:pPr marL="1028666" lvl="1" indent="-342900"/>
            <a:r>
              <a:rPr lang="cs-CZ" sz="2000" dirty="0">
                <a:latin typeface="Calibri" panose="020F0502020204030204" pitchFamily="34" charset="0"/>
                <a:cs typeface="Calibri" panose="020F0502020204030204" pitchFamily="34" charset="0"/>
              </a:rPr>
              <a:t>Obsahuje 2 indexy na začátek a konec rozsahu bodů na které se odkazuje</a:t>
            </a:r>
            <a:endParaRPr lang="cs-CZ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cs-CZ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cs-CZ" dirty="0"/>
          </a:p>
        </p:txBody>
      </p:sp>
      <p:sp>
        <p:nvSpPr>
          <p:cNvPr id="3" name="Zástupný symbol pro číslo snímku 2">
            <a:extLst>
              <a:ext uri="{FF2B5EF4-FFF2-40B4-BE49-F238E27FC236}">
                <a16:creationId xmlns:a16="http://schemas.microsoft.com/office/drawing/2014/main" id="{4DB13AE0-1965-95D8-7F05-722191C165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1B537F4-8C52-4E2C-8499-7A80CA747891}" type="slidenum">
              <a:rPr lang="cs-CZ" smtClean="0"/>
              <a:pPr/>
              <a:t>5</a:t>
            </a:fld>
            <a:r>
              <a:rPr lang="cs-CZ"/>
              <a:t>/</a:t>
            </a:r>
            <a:r>
              <a:rPr lang="en-US"/>
              <a:t>13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5346885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Nadpis 1">
                <a:extLst>
                  <a:ext uri="{FF2B5EF4-FFF2-40B4-BE49-F238E27FC236}">
                    <a16:creationId xmlns:a16="http://schemas.microsoft.com/office/drawing/2014/main" id="{71382878-BBF9-A9C6-0D40-4AA8F7495BA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lang="cs-CZ" dirty="0">
                    <a:ea typeface="Cambria Math" panose="02040503050406030204" pitchFamily="18" charset="0"/>
                  </a:rPr>
                  <a:t>Hledání </a:t>
                </a:r>
                <a14:m>
                  <m:oMath xmlns:m="http://schemas.openxmlformats.org/officeDocument/2006/math">
                    <m:r>
                      <a:rPr lang="cs-CZ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(1+</m:t>
                    </m:r>
                    <m:r>
                      <a:rPr lang="cs-CZ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𝜺</m:t>
                    </m:r>
                    <m:r>
                      <a:rPr lang="cs-CZ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cs-CZ" dirty="0"/>
                  <a:t>– přibližného nejbližšího souseda</a:t>
                </a:r>
              </a:p>
            </p:txBody>
          </p:sp>
        </mc:Choice>
        <mc:Fallback xmlns="">
          <p:sp>
            <p:nvSpPr>
              <p:cNvPr id="2" name="Nadpis 1">
                <a:extLst>
                  <a:ext uri="{FF2B5EF4-FFF2-40B4-BE49-F238E27FC236}">
                    <a16:creationId xmlns:a16="http://schemas.microsoft.com/office/drawing/2014/main" id="{71382878-BBF9-A9C6-0D40-4AA8F7495BA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586" t="-12963" r="-373"/>
                </a:stretch>
              </a:blipFill>
            </p:spPr>
            <p:txBody>
              <a:bodyPr/>
              <a:lstStyle/>
              <a:p>
                <a:r>
                  <a:rPr lang="cs-CZ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Zástupný obsah 5">
            <a:extLst>
              <a:ext uri="{FF2B5EF4-FFF2-40B4-BE49-F238E27FC236}">
                <a16:creationId xmlns:a16="http://schemas.microsoft.com/office/drawing/2014/main" id="{EDC8FA47-5F2C-BACD-32CE-3E45593168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54549"/>
            <a:ext cx="3807058" cy="3263193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ovéPole 10">
                <a:extLst>
                  <a:ext uri="{FF2B5EF4-FFF2-40B4-BE49-F238E27FC236}">
                    <a16:creationId xmlns:a16="http://schemas.microsoft.com/office/drawing/2014/main" id="{028A787B-D65E-EADB-583F-3045F2E08C76}"/>
                  </a:ext>
                </a:extLst>
              </p:cNvPr>
              <p:cNvSpPr txBox="1"/>
              <p:nvPr/>
            </p:nvSpPr>
            <p:spPr>
              <a:xfrm>
                <a:off x="879230" y="1863969"/>
                <a:ext cx="723607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cs-CZ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Zastavíme když je vzdálenost aktuální obálky větší než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cs-CZ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</m:t>
                    </m:r>
                    <m:r>
                      <a:rPr lang="cs-CZ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/(1+</m:t>
                    </m:r>
                    <m:r>
                      <a:rPr lang="cs-CZ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𝜺</m:t>
                    </m:r>
                    <m:r>
                      <a:rPr lang="cs-CZ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cs-CZ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</a:p>
              <a:p>
                <a:r>
                  <a:rPr lang="cs-CZ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kde r je vzdálenost k nejbližšímu dosud nalezenému bodu.</a:t>
                </a:r>
              </a:p>
            </p:txBody>
          </p:sp>
        </mc:Choice>
        <mc:Fallback xmlns="">
          <p:sp>
            <p:nvSpPr>
              <p:cNvPr id="11" name="TextovéPole 10">
                <a:extLst>
                  <a:ext uri="{FF2B5EF4-FFF2-40B4-BE49-F238E27FC236}">
                    <a16:creationId xmlns:a16="http://schemas.microsoft.com/office/drawing/2014/main" id="{028A787B-D65E-EADB-583F-3045F2E08C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230" y="1863969"/>
                <a:ext cx="7236070" cy="707886"/>
              </a:xfrm>
              <a:prstGeom prst="rect">
                <a:avLst/>
              </a:prstGeom>
              <a:blipFill>
                <a:blip r:embed="rId4"/>
                <a:stretch>
                  <a:fillRect l="-842" t="-5172" b="-14655"/>
                </a:stretch>
              </a:blipFill>
            </p:spPr>
            <p:txBody>
              <a:bodyPr/>
              <a:lstStyle/>
              <a:p>
                <a:r>
                  <a:rPr lang="cs-CZ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Obrázek 12">
            <a:extLst>
              <a:ext uri="{FF2B5EF4-FFF2-40B4-BE49-F238E27FC236}">
                <a16:creationId xmlns:a16="http://schemas.microsoft.com/office/drawing/2014/main" id="{34DE1DF4-212C-C626-7DF7-102969877F5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7058" y="2870219"/>
            <a:ext cx="4901453" cy="2954943"/>
          </a:xfrm>
          <a:prstGeom prst="rect">
            <a:avLst/>
          </a:prstGeom>
        </p:spPr>
      </p:pic>
      <p:sp>
        <p:nvSpPr>
          <p:cNvPr id="3" name="Zástupný symbol pro číslo snímku 2">
            <a:extLst>
              <a:ext uri="{FF2B5EF4-FFF2-40B4-BE49-F238E27FC236}">
                <a16:creationId xmlns:a16="http://schemas.microsoft.com/office/drawing/2014/main" id="{231D70F9-049A-D8E9-1D78-F7917AB76E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1B537F4-8C52-4E2C-8499-7A80CA747891}" type="slidenum">
              <a:rPr lang="cs-CZ" smtClean="0"/>
              <a:pPr/>
              <a:t>6</a:t>
            </a:fld>
            <a:r>
              <a:rPr lang="cs-CZ"/>
              <a:t>/</a:t>
            </a:r>
            <a:r>
              <a:rPr lang="en-US"/>
              <a:t>13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6718271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Nadpis 1">
                <a:extLst>
                  <a:ext uri="{FF2B5EF4-FFF2-40B4-BE49-F238E27FC236}">
                    <a16:creationId xmlns:a16="http://schemas.microsoft.com/office/drawing/2014/main" id="{58467727-202D-8F18-7624-6E2E31CF49D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2296324" y="487442"/>
                <a:ext cx="6742167" cy="659871"/>
              </a:xfrm>
            </p:spPr>
            <p:txBody>
              <a:bodyPr>
                <a:normAutofit fontScale="90000"/>
              </a:bodyPr>
              <a:lstStyle/>
              <a:p>
                <a:r>
                  <a:rPr lang="cs-CZ" dirty="0"/>
                  <a:t>Hledání </a:t>
                </a:r>
                <a:r>
                  <a:rPr lang="cs-CZ" b="1" dirty="0"/>
                  <a:t>k</a:t>
                </a:r>
                <a:r>
                  <a:rPr lang="cs-CZ" dirty="0"/>
                  <a:t> </a:t>
                </a:r>
                <a14:m>
                  <m:oMath xmlns:m="http://schemas.openxmlformats.org/officeDocument/2006/math">
                    <m:r>
                      <a:rPr lang="cs-CZ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(1+</m:t>
                    </m:r>
                    <m:r>
                      <a:rPr lang="cs-CZ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𝜺</m:t>
                    </m:r>
                    <m:r>
                      <a:rPr lang="cs-CZ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cs-CZ" dirty="0"/>
                  <a:t>– přibližných nejbližších sousedů</a:t>
                </a:r>
              </a:p>
            </p:txBody>
          </p:sp>
        </mc:Choice>
        <mc:Fallback xmlns="">
          <p:sp>
            <p:nvSpPr>
              <p:cNvPr id="2" name="Nadpis 1">
                <a:extLst>
                  <a:ext uri="{FF2B5EF4-FFF2-40B4-BE49-F238E27FC236}">
                    <a16:creationId xmlns:a16="http://schemas.microsoft.com/office/drawing/2014/main" id="{58467727-202D-8F18-7624-6E2E31CF49D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2296324" y="487442"/>
                <a:ext cx="6742167" cy="659871"/>
              </a:xfrm>
              <a:blipFill>
                <a:blip r:embed="rId2"/>
                <a:stretch>
                  <a:fillRect l="-1537" t="-12963"/>
                </a:stretch>
              </a:blipFill>
            </p:spPr>
            <p:txBody>
              <a:bodyPr/>
              <a:lstStyle/>
              <a:p>
                <a:r>
                  <a:rPr lang="cs-C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84612A8F-F4E0-D641-797A-DC3699991F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cs-CZ" dirty="0"/>
              <a:t>Stejné, jen máme navíc frontu k nejbližších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cs-CZ" dirty="0"/>
              <a:t>Ukončovací podmínku vyhodnocujeme pro bod z prioritní fronty co je poslední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cs-CZ" dirty="0"/>
              <a:t>Nesmíme zastavit dokud nenalezneme alespoň k sousedů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cs-CZ" dirty="0"/>
              <a:t>Lze použít různé typy front, použil jsem:</a:t>
            </a:r>
          </a:p>
          <a:p>
            <a:pPr marL="1028666" lvl="1" indent="-342900"/>
            <a:r>
              <a:rPr lang="cs-CZ" sz="2000" dirty="0">
                <a:latin typeface="Calibri" panose="020F0502020204030204" pitchFamily="34" charset="0"/>
                <a:cs typeface="Calibri" panose="020F0502020204030204" pitchFamily="34" charset="0"/>
              </a:rPr>
              <a:t>Lineární frontu</a:t>
            </a:r>
          </a:p>
          <a:p>
            <a:pPr marL="1028666" lvl="1" indent="-342900"/>
            <a:r>
              <a:rPr lang="cs-CZ" sz="2000" dirty="0">
                <a:latin typeface="Calibri" panose="020F0502020204030204" pitchFamily="34" charset="0"/>
                <a:cs typeface="Calibri" panose="020F0502020204030204" pitchFamily="34" charset="0"/>
              </a:rPr>
              <a:t>Haldu – vlastní implementace</a:t>
            </a:r>
          </a:p>
          <a:p>
            <a:pPr marL="1028666" lvl="1" indent="-342900"/>
            <a:r>
              <a:rPr lang="cs-CZ" sz="2000" dirty="0">
                <a:latin typeface="Calibri" panose="020F0502020204030204" pitchFamily="34" charset="0"/>
                <a:cs typeface="Calibri" panose="020F0502020204030204" pitchFamily="34" charset="0"/>
              </a:rPr>
              <a:t>Haldu – c++ </a:t>
            </a:r>
            <a:r>
              <a:rPr lang="cs-CZ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std</a:t>
            </a:r>
            <a:r>
              <a:rPr lang="cs-CZ" sz="2000" dirty="0">
                <a:latin typeface="Calibri" panose="020F0502020204030204" pitchFamily="34" charset="0"/>
                <a:cs typeface="Calibri" panose="020F0502020204030204" pitchFamily="34" charset="0"/>
              </a:rPr>
              <a:t> implementace</a:t>
            </a:r>
          </a:p>
        </p:txBody>
      </p:sp>
      <p:sp>
        <p:nvSpPr>
          <p:cNvPr id="5" name="Zástupný symbol pro číslo snímku 4">
            <a:extLst>
              <a:ext uri="{FF2B5EF4-FFF2-40B4-BE49-F238E27FC236}">
                <a16:creationId xmlns:a16="http://schemas.microsoft.com/office/drawing/2014/main" id="{E04467FD-E729-0121-C583-84D0483A89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1B537F4-8C52-4E2C-8499-7A80CA747891}" type="slidenum">
              <a:rPr lang="cs-CZ" smtClean="0"/>
              <a:pPr/>
              <a:t>7</a:t>
            </a:fld>
            <a:r>
              <a:rPr lang="cs-CZ"/>
              <a:t>/</a:t>
            </a:r>
            <a:r>
              <a:rPr lang="en-US"/>
              <a:t>13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6873766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C9122F1-0F79-FE04-232E-AD4200B251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cs-CZ" dirty="0"/>
              <a:t>Statistiky stavby stromu</a:t>
            </a:r>
          </a:p>
        </p:txBody>
      </p:sp>
      <p:pic>
        <p:nvPicPr>
          <p:cNvPr id="9" name="Zástupný obsah 8" descr="Obsah obrázku stůl&#10;&#10;Popis byl vytvořen automaticky">
            <a:extLst>
              <a:ext uri="{FF2B5EF4-FFF2-40B4-BE49-F238E27FC236}">
                <a16:creationId xmlns:a16="http://schemas.microsoft.com/office/drawing/2014/main" id="{5B68CE07-7968-CF07-023F-677FDF9BF1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431" y="1722117"/>
            <a:ext cx="8007845" cy="2737915"/>
          </a:xfrm>
        </p:spPr>
      </p:pic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F1DB5D2A-810C-A7ED-8AFF-8B3A705000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1B537F4-8C52-4E2C-8499-7A80CA747891}" type="slidenum">
              <a:rPr lang="cs-CZ" smtClean="0"/>
              <a:pPr/>
              <a:t>8</a:t>
            </a:fld>
            <a:r>
              <a:rPr lang="cs-CZ"/>
              <a:t>/</a:t>
            </a:r>
            <a:r>
              <a:rPr lang="en-US"/>
              <a:t>13</a:t>
            </a:r>
            <a:endParaRPr lang="cs-CZ" dirty="0"/>
          </a:p>
        </p:txBody>
      </p:sp>
      <p:sp>
        <p:nvSpPr>
          <p:cNvPr id="10" name="TextovéPole 9">
            <a:extLst>
              <a:ext uri="{FF2B5EF4-FFF2-40B4-BE49-F238E27FC236}">
                <a16:creationId xmlns:a16="http://schemas.microsoft.com/office/drawing/2014/main" id="{3CD58DDA-8766-B4DF-E3E2-1612801FECD4}"/>
              </a:ext>
            </a:extLst>
          </p:cNvPr>
          <p:cNvSpPr txBox="1"/>
          <p:nvPr/>
        </p:nvSpPr>
        <p:spPr>
          <a:xfrm>
            <a:off x="571238" y="4665504"/>
            <a:ext cx="78500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Měřeno pro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cs-CZ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dimenzi = 3, max velikost listu = 10</a:t>
            </a:r>
          </a:p>
        </p:txBody>
      </p:sp>
    </p:spTree>
    <p:extLst>
      <p:ext uri="{BB962C8B-B14F-4D97-AF65-F5344CB8AC3E}">
        <p14:creationId xmlns:p14="http://schemas.microsoft.com/office/powerpoint/2010/main" val="19027304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AB9A6F9A-427A-2AFC-6461-E36C50F6E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Statistiky dotazů</a:t>
            </a:r>
          </a:p>
        </p:txBody>
      </p:sp>
      <p:sp>
        <p:nvSpPr>
          <p:cNvPr id="11" name="TextovéPole 10">
            <a:extLst>
              <a:ext uri="{FF2B5EF4-FFF2-40B4-BE49-F238E27FC236}">
                <a16:creationId xmlns:a16="http://schemas.microsoft.com/office/drawing/2014/main" id="{A7E864EB-4199-ECB6-F0A3-9E6AC10FAFE5}"/>
              </a:ext>
            </a:extLst>
          </p:cNvPr>
          <p:cNvSpPr txBox="1"/>
          <p:nvPr/>
        </p:nvSpPr>
        <p:spPr>
          <a:xfrm>
            <a:off x="532610" y="4936742"/>
            <a:ext cx="78500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Měřeno pro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k = 10, </a:t>
            </a:r>
            <a:r>
              <a:rPr lang="cs-CZ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použita implementace fronty haldou, max velikost listu = 10</a:t>
            </a:r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38E07205-546B-B68B-9984-1D6D7AF31B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1B537F4-8C52-4E2C-8499-7A80CA747891}" type="slidenum">
              <a:rPr lang="cs-CZ" smtClean="0"/>
              <a:pPr/>
              <a:t>9</a:t>
            </a:fld>
            <a:r>
              <a:rPr lang="cs-CZ"/>
              <a:t>/</a:t>
            </a:r>
            <a:r>
              <a:rPr lang="en-US"/>
              <a:t>13</a:t>
            </a:r>
            <a:endParaRPr lang="cs-CZ" dirty="0"/>
          </a:p>
        </p:txBody>
      </p:sp>
      <p:pic>
        <p:nvPicPr>
          <p:cNvPr id="13" name="Obrázek 12" descr="Obsah obrázku text, křížovka&#10;&#10;Popis byl vytvořen automaticky">
            <a:extLst>
              <a:ext uri="{FF2B5EF4-FFF2-40B4-BE49-F238E27FC236}">
                <a16:creationId xmlns:a16="http://schemas.microsoft.com/office/drawing/2014/main" id="{7E607702-FAB1-F550-6FD1-020FA19136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025" y="1232624"/>
            <a:ext cx="8455950" cy="3392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413738"/>
      </p:ext>
    </p:extLst>
  </p:cSld>
  <p:clrMapOvr>
    <a:masterClrMapping/>
  </p:clrMapOvr>
</p:sld>
</file>

<file path=ppt/theme/theme1.xml><?xml version="1.0" encoding="utf-8"?>
<a:theme xmlns:a="http://schemas.openxmlformats.org/drawingml/2006/main" name="Motiv Office">
  <a:themeElements>
    <a:clrScheme name="Motiv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chnika">
      <a:majorFont>
        <a:latin typeface="Technika-Bold"/>
        <a:ea typeface=""/>
        <a:cs typeface=""/>
      </a:majorFont>
      <a:minorFont>
        <a:latin typeface="Technika"/>
        <a:ea typeface=""/>
        <a:cs typeface=""/>
      </a:minorFont>
    </a:fontScheme>
    <a:fmtScheme name="Motiv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 CZ.potx" id="{1BD4F44E-F71F-4A14-9EF9-FF6613634235}" vid="{496B007D-76DB-4922-86C8-13F7F6C54EC7}"/>
    </a:ext>
  </a:extLst>
</a:theme>
</file>

<file path=ppt/theme/theme2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555</TotalTime>
  <Words>448</Words>
  <Application>Microsoft Office PowerPoint</Application>
  <PresentationFormat>Předvádění na obrazovce (4:3)</PresentationFormat>
  <Paragraphs>68</Paragraphs>
  <Slides>13</Slides>
  <Notes>0</Notes>
  <HiddenSlides>0</HiddenSlides>
  <MMClips>0</MMClips>
  <ScaleCrop>false</ScaleCrop>
  <HeadingPairs>
    <vt:vector size="6" baseType="variant">
      <vt:variant>
        <vt:lpstr>Použitá písma</vt:lpstr>
      </vt:variant>
      <vt:variant>
        <vt:i4>5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13</vt:i4>
      </vt:variant>
    </vt:vector>
  </HeadingPairs>
  <TitlesOfParts>
    <vt:vector size="19" baseType="lpstr">
      <vt:lpstr>Technika-Bold</vt:lpstr>
      <vt:lpstr>Calibri</vt:lpstr>
      <vt:lpstr>Arial</vt:lpstr>
      <vt:lpstr>Cambria Math</vt:lpstr>
      <vt:lpstr>Technika</vt:lpstr>
      <vt:lpstr>Motiv Office</vt:lpstr>
      <vt:lpstr>Vyhledávání k přibližných nejbližších sousedů pomocí BBD stromů  Approximate k-nearest neighbor search with BBD-trees</vt:lpstr>
      <vt:lpstr>Připomenutí – přibližný nejbližší soused</vt:lpstr>
      <vt:lpstr>BBD strom</vt:lpstr>
      <vt:lpstr>Stavba stromu</vt:lpstr>
      <vt:lpstr>Typy uzlů</vt:lpstr>
      <vt:lpstr>Hledání (1+ε)– přibližného nejbližšího souseda</vt:lpstr>
      <vt:lpstr>Hledání k (1+ε)– přibližných nejbližších sousedů</vt:lpstr>
      <vt:lpstr>Statistiky stavby stromu</vt:lpstr>
      <vt:lpstr>Statistiky dotazů</vt:lpstr>
      <vt:lpstr>Zrychlení v závislosti na epsilon</vt:lpstr>
      <vt:lpstr>Porovnání prioritních front</vt:lpstr>
      <vt:lpstr>Vizualizace</vt:lpstr>
      <vt:lpstr>Děkuji za pozornost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Prezentace aplikace PowerPoint</dc:title>
  <dc:creator>Sadek, Petr</dc:creator>
  <cp:lastModifiedBy>Petr Šádek</cp:lastModifiedBy>
  <cp:revision>46</cp:revision>
  <dcterms:created xsi:type="dcterms:W3CDTF">2022-11-20T19:59:39Z</dcterms:created>
  <dcterms:modified xsi:type="dcterms:W3CDTF">2023-02-09T00:19:48Z</dcterms:modified>
</cp:coreProperties>
</file>